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sldIdLst>
    <p:sldId id="393" r:id="rId5"/>
    <p:sldId id="319" r:id="rId6"/>
    <p:sldId id="401" r:id="rId7"/>
    <p:sldId id="400" r:id="rId8"/>
    <p:sldId id="407" r:id="rId9"/>
    <p:sldId id="403" r:id="rId10"/>
    <p:sldId id="404" r:id="rId11"/>
    <p:sldId id="405" r:id="rId12"/>
    <p:sldId id="406" r:id="rId13"/>
    <p:sldId id="394" r:id="rId14"/>
    <p:sldId id="399" r:id="rId15"/>
    <p:sldId id="412" r:id="rId16"/>
    <p:sldId id="398" r:id="rId17"/>
    <p:sldId id="402" r:id="rId18"/>
    <p:sldId id="410" r:id="rId19"/>
    <p:sldId id="411" r:id="rId20"/>
    <p:sldId id="344" r:id="rId21"/>
    <p:sldId id="408" r:id="rId22"/>
    <p:sldId id="397" r:id="rId23"/>
    <p:sldId id="358" r:id="rId24"/>
    <p:sldId id="396" r:id="rId25"/>
    <p:sldId id="376" r:id="rId26"/>
    <p:sldId id="339" r:id="rId27"/>
    <p:sldId id="35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69982" autoAdjust="0"/>
  </p:normalViewPr>
  <p:slideViewPr>
    <p:cSldViewPr snapToGrid="0" snapToObjects="1">
      <p:cViewPr varScale="1">
        <p:scale>
          <a:sx n="85" d="100"/>
          <a:sy n="85" d="100"/>
        </p:scale>
        <p:origin x="-768" y="-112"/>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15-12-23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64301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 sz="1200" dirty="0" smtClean="0">
                <a:solidFill>
                  <a:schemeClr val="dk1"/>
                </a:solidFill>
              </a:rPr>
              <a:t>Cloud Native Apps </a:t>
            </a:r>
            <a:r>
              <a:rPr lang="en" sz="1200" baseline="0" dirty="0" smtClean="0">
                <a:solidFill>
                  <a:schemeClr val="dk1"/>
                </a:solidFill>
              </a:rPr>
              <a:t> are apps that bring together concepts like microservices, anti-fragile, 12-factor, stateless applications.</a:t>
            </a:r>
          </a:p>
          <a:p>
            <a:pPr>
              <a:spcBef>
                <a:spcPts val="0"/>
              </a:spcBef>
            </a:pPr>
            <a:endParaRPr lang="en" sz="1200" dirty="0" smtClean="0">
              <a:solidFill>
                <a:schemeClr val="dk1"/>
              </a:solidFill>
            </a:endParaRPr>
          </a:p>
          <a:p>
            <a:r>
              <a:rPr lang="en-US" sz="1200" kern="1200" baseline="0" dirty="0" smtClean="0">
                <a:solidFill>
                  <a:schemeClr val="tx1"/>
                </a:solidFill>
                <a:latin typeface="+mn-lt"/>
                <a:ea typeface="+mn-ea"/>
                <a:cs typeface="+mn-cs"/>
              </a:rPr>
              <a:t>CLOUD NATIVE is the coming together of tools, frameworks and building modern software on a cloud infrastructure</a:t>
            </a:r>
            <a:endParaRPr lang="en-US" sz="1200" dirty="0" smtClean="0"/>
          </a:p>
          <a:p>
            <a:pPr marL="457200" marR="0" lvl="0" indent="-292100" algn="l" rtl="0">
              <a:spcBef>
                <a:spcPts val="0"/>
              </a:spcBef>
              <a:buClr>
                <a:schemeClr val="dk1"/>
              </a:buClr>
              <a:buSzPct val="100000"/>
              <a:buFont typeface="Arial"/>
              <a:buChar char="●"/>
            </a:pPr>
            <a:endParaRPr lang="en" sz="1200" dirty="0" smtClean="0">
              <a:solidFill>
                <a:schemeClr val="dk1"/>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11</a:t>
            </a:fld>
            <a:endParaRPr lang="en-US"/>
          </a:p>
        </p:txBody>
      </p:sp>
    </p:spTree>
    <p:extLst>
      <p:ext uri="{BB962C8B-B14F-4D97-AF65-F5344CB8AC3E}">
        <p14:creationId xmlns:p14="http://schemas.microsoft.com/office/powerpoint/2010/main" val="298205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9011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79"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mailto:syo@pivotal.io" TargetMode="Externa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8.png"/><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projects.spring.io/spring-cloud" TargetMode="External"/><Relationship Id="rId5"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76274"/>
            <a:ext cx="8503920" cy="369332"/>
          </a:xfrm>
          <a:prstGeom prst="rect">
            <a:avLst/>
          </a:prstGeom>
          <a:noFill/>
        </p:spPr>
        <p:txBody>
          <a:bodyPr wrap="square" rtlCol="0">
            <a:spAutoFit/>
          </a:bodyPr>
          <a:lstStyle/>
          <a:p>
            <a:r>
              <a:rPr lang="en-US" b="1" dirty="0" smtClean="0"/>
              <a:t>Presenter Instructions</a:t>
            </a:r>
            <a:endParaRPr lang="en-US" b="1" dirty="0"/>
          </a:p>
        </p:txBody>
      </p:sp>
      <p:sp>
        <p:nvSpPr>
          <p:cNvPr id="3" name="TextBox 2"/>
          <p:cNvSpPr txBox="1"/>
          <p:nvPr/>
        </p:nvSpPr>
        <p:spPr>
          <a:xfrm>
            <a:off x="304800" y="768519"/>
            <a:ext cx="5293360" cy="1169551"/>
          </a:xfrm>
          <a:prstGeom prst="rect">
            <a:avLst/>
          </a:prstGeom>
          <a:noFill/>
        </p:spPr>
        <p:txBody>
          <a:bodyPr wrap="square" rtlCol="0">
            <a:spAutoFit/>
          </a:bodyPr>
          <a:lstStyle/>
          <a:p>
            <a:r>
              <a:rPr lang="en-US" sz="1400" dirty="0" smtClean="0"/>
              <a:t>Intended audience: App </a:t>
            </a:r>
            <a:r>
              <a:rPr lang="en-US" sz="1400" dirty="0" err="1" smtClean="0"/>
              <a:t>Dev</a:t>
            </a:r>
            <a:endParaRPr lang="en-US" sz="1400" dirty="0" smtClean="0"/>
          </a:p>
          <a:p>
            <a:r>
              <a:rPr lang="en-US" sz="1400" dirty="0" smtClean="0"/>
              <a:t>Duration:</a:t>
            </a:r>
          </a:p>
          <a:p>
            <a:endParaRPr lang="en-US" sz="1400" dirty="0" smtClean="0"/>
          </a:p>
          <a:p>
            <a:endParaRPr lang="en-US" sz="1400" dirty="0" smtClean="0"/>
          </a:p>
          <a:p>
            <a:endParaRPr lang="en-US" sz="1400" dirty="0" smtClean="0"/>
          </a:p>
        </p:txBody>
      </p:sp>
      <p:sp>
        <p:nvSpPr>
          <p:cNvPr id="5" name="TextBox 4"/>
          <p:cNvSpPr txBox="1"/>
          <p:nvPr/>
        </p:nvSpPr>
        <p:spPr>
          <a:xfrm>
            <a:off x="7041045" y="276274"/>
            <a:ext cx="1913433" cy="2308324"/>
          </a:xfrm>
          <a:prstGeom prst="rect">
            <a:avLst/>
          </a:prstGeom>
          <a:solidFill>
            <a:schemeClr val="accent5"/>
          </a:solidFill>
        </p:spPr>
        <p:txBody>
          <a:bodyPr wrap="square" rtlCol="0">
            <a:spAutoFit/>
          </a:bodyPr>
          <a:lstStyle/>
          <a:p>
            <a:pPr algn="ctr"/>
            <a:r>
              <a:rPr lang="en-US" sz="1200" b="1" dirty="0" smtClean="0"/>
              <a:t>RESOURCES</a:t>
            </a:r>
          </a:p>
          <a:p>
            <a:endParaRPr lang="en-US" sz="1200" b="1" dirty="0"/>
          </a:p>
          <a:p>
            <a:r>
              <a:rPr lang="en-US" sz="1200" b="1" dirty="0" smtClean="0"/>
              <a:t>Contributors:</a:t>
            </a:r>
            <a:endParaRPr lang="en-US" sz="1200" dirty="0" smtClean="0"/>
          </a:p>
          <a:p>
            <a:r>
              <a:rPr lang="en-US" sz="1200" dirty="0" smtClean="0"/>
              <a:t>Sani Chabi Yo</a:t>
            </a:r>
          </a:p>
          <a:p>
            <a:r>
              <a:rPr lang="en-US" sz="1200" dirty="0" smtClean="0"/>
              <a:t>Kamala </a:t>
            </a:r>
            <a:r>
              <a:rPr lang="en-US" sz="1200" dirty="0" err="1" smtClean="0"/>
              <a:t>Dasika</a:t>
            </a:r>
            <a:endParaRPr lang="en-US" sz="1200" dirty="0" smtClean="0"/>
          </a:p>
          <a:p>
            <a:r>
              <a:rPr lang="en-US" sz="1200" dirty="0" smtClean="0"/>
              <a:t>Ben </a:t>
            </a:r>
            <a:r>
              <a:rPr lang="en-US" sz="1200" dirty="0" err="1" smtClean="0"/>
              <a:t>Laplanche</a:t>
            </a:r>
            <a:endParaRPr lang="en-US" sz="1200" dirty="0" smtClean="0"/>
          </a:p>
          <a:p>
            <a:endParaRPr lang="en-US" sz="1200" dirty="0"/>
          </a:p>
          <a:p>
            <a:r>
              <a:rPr lang="en-US" sz="1200" b="1" dirty="0" smtClean="0"/>
              <a:t>Slack: </a:t>
            </a:r>
          </a:p>
          <a:p>
            <a:r>
              <a:rPr lang="en-US" sz="1200" dirty="0" smtClean="0"/>
              <a:t>#</a:t>
            </a:r>
            <a:r>
              <a:rPr lang="en-US" sz="1200" dirty="0" err="1" smtClean="0"/>
              <a:t>sme</a:t>
            </a:r>
            <a:r>
              <a:rPr lang="en-US" sz="1200" dirty="0" smtClean="0"/>
              <a:t>-</a:t>
            </a:r>
            <a:r>
              <a:rPr lang="en-US" sz="1200" dirty="0" err="1" smtClean="0"/>
              <a:t>pcf</a:t>
            </a:r>
            <a:r>
              <a:rPr lang="en-US" sz="1200" dirty="0" smtClean="0"/>
              <a:t>-services</a:t>
            </a:r>
          </a:p>
          <a:p>
            <a:endParaRPr lang="en-US" sz="1200" dirty="0"/>
          </a:p>
          <a:p>
            <a:r>
              <a:rPr lang="en-US" sz="1200" b="1" dirty="0" smtClean="0"/>
              <a:t>Drive:</a:t>
            </a:r>
          </a:p>
          <a:p>
            <a:r>
              <a:rPr lang="en-US" sz="1200" dirty="0" smtClean="0"/>
              <a:t>Content/Services</a:t>
            </a:r>
            <a:endParaRPr lang="en-US" sz="1200" dirty="0"/>
          </a:p>
        </p:txBody>
      </p:sp>
      <p:sp>
        <p:nvSpPr>
          <p:cNvPr id="7" name="TextBox 6"/>
          <p:cNvSpPr txBox="1"/>
          <p:nvPr/>
        </p:nvSpPr>
        <p:spPr>
          <a:xfrm>
            <a:off x="304800" y="1421399"/>
            <a:ext cx="6736246" cy="2677656"/>
          </a:xfrm>
          <a:prstGeom prst="rect">
            <a:avLst/>
          </a:prstGeom>
          <a:noFill/>
        </p:spPr>
        <p:txBody>
          <a:bodyPr wrap="square" rtlCol="0">
            <a:spAutoFit/>
          </a:bodyPr>
          <a:lstStyle/>
          <a:p>
            <a:r>
              <a:rPr lang="en-US" sz="1200" b="1" dirty="0" smtClean="0"/>
              <a:t>Storyline</a:t>
            </a:r>
          </a:p>
          <a:p>
            <a:endParaRPr lang="en-US" sz="1200" dirty="0" smtClean="0"/>
          </a:p>
          <a:p>
            <a:pPr marL="342900" indent="-342900">
              <a:buFont typeface="+mj-lt"/>
              <a:buAutoNum type="arabicPeriod"/>
            </a:pPr>
            <a:r>
              <a:rPr lang="en-US" sz="1200" dirty="0" smtClean="0"/>
              <a:t>Problems </a:t>
            </a:r>
          </a:p>
          <a:p>
            <a:pPr marL="800100" lvl="1" indent="-342900">
              <a:buFont typeface="+mj-lt"/>
              <a:buAutoNum type="alphaLcPeriod"/>
            </a:pPr>
            <a:r>
              <a:rPr lang="en-US" sz="1200" dirty="0">
                <a:solidFill>
                  <a:schemeClr val="dk1"/>
                </a:solidFill>
                <a:ea typeface="Calibri"/>
                <a:sym typeface="Calibri"/>
              </a:rPr>
              <a:t>Application developers experience long waits and manual processes in order to get access to the services </a:t>
            </a:r>
            <a:r>
              <a:rPr lang="en-US" sz="1200" dirty="0" smtClean="0">
                <a:solidFill>
                  <a:schemeClr val="dk1"/>
                </a:solidFill>
                <a:ea typeface="Calibri"/>
                <a:sym typeface="Calibri"/>
              </a:rPr>
              <a:t>they </a:t>
            </a:r>
            <a:r>
              <a:rPr lang="en-US" sz="1200" dirty="0">
                <a:solidFill>
                  <a:schemeClr val="dk1"/>
                </a:solidFill>
                <a:ea typeface="Calibri"/>
                <a:sym typeface="Calibri"/>
              </a:rPr>
              <a:t>need, as infrastructure is provisioned, installed and configured - all delaying their ability to deliver the features that the business and customers depend </a:t>
            </a:r>
            <a:r>
              <a:rPr lang="en-US" sz="1200" dirty="0" smtClean="0">
                <a:solidFill>
                  <a:schemeClr val="dk1"/>
                </a:solidFill>
                <a:ea typeface="Calibri"/>
                <a:sym typeface="Calibri"/>
              </a:rPr>
              <a:t>upon.</a:t>
            </a:r>
            <a:endParaRPr lang="en-US" sz="1200" dirty="0" smtClean="0"/>
          </a:p>
          <a:p>
            <a:pPr marL="800100" lvl="1" indent="-342900">
              <a:buFont typeface="+mj-lt"/>
              <a:buAutoNum type="alphaLcPeriod"/>
            </a:pPr>
            <a:r>
              <a:rPr lang="en-US" sz="1200" dirty="0">
                <a:solidFill>
                  <a:schemeClr val="dk1"/>
                </a:solidFill>
                <a:ea typeface="Calibri"/>
                <a:sym typeface="Calibri"/>
              </a:rPr>
              <a:t>Developers want to use new open technologies such as MySQL, Cassandra and Kafka, rather than their legacy vendor locked in offerings, but encounter barriers to entry in the form of the speed at which they can deploy something for a trial and see if it meets their use case</a:t>
            </a:r>
            <a:r>
              <a:rPr lang="en-US" sz="1200" dirty="0" smtClean="0">
                <a:solidFill>
                  <a:schemeClr val="dk1"/>
                </a:solidFill>
                <a:ea typeface="Calibri"/>
                <a:sym typeface="Calibri"/>
              </a:rPr>
              <a:t>.</a:t>
            </a:r>
            <a:endParaRPr lang="en-US" sz="1200" dirty="0" smtClean="0"/>
          </a:p>
          <a:p>
            <a:pPr marL="342900" indent="-342900">
              <a:buFont typeface="+mj-lt"/>
              <a:buAutoNum type="arabicPeriod"/>
            </a:pPr>
            <a:r>
              <a:rPr lang="en-US" sz="1200" dirty="0" smtClean="0"/>
              <a:t>Solutions </a:t>
            </a:r>
          </a:p>
          <a:p>
            <a:pPr marL="800100" lvl="1" indent="-342900">
              <a:buFont typeface="+mj-lt"/>
              <a:buAutoNum type="alphaLcPeriod"/>
            </a:pPr>
            <a:r>
              <a:rPr lang="en-US" sz="1200" dirty="0" smtClean="0">
                <a:solidFill>
                  <a:schemeClr val="dk1"/>
                </a:solidFill>
                <a:ea typeface="Calibri"/>
                <a:sym typeface="Calibri"/>
              </a:rPr>
              <a:t>A services </a:t>
            </a:r>
            <a:r>
              <a:rPr lang="en-US" sz="1200" dirty="0">
                <a:solidFill>
                  <a:schemeClr val="dk1"/>
                </a:solidFill>
                <a:ea typeface="Calibri"/>
                <a:sym typeface="Calibri"/>
              </a:rPr>
              <a:t>marketplace </a:t>
            </a:r>
            <a:r>
              <a:rPr lang="en-US" sz="1200" dirty="0" smtClean="0">
                <a:solidFill>
                  <a:schemeClr val="dk1"/>
                </a:solidFill>
                <a:ea typeface="Calibri"/>
                <a:sym typeface="Calibri"/>
              </a:rPr>
              <a:t>to provide </a:t>
            </a:r>
            <a:r>
              <a:rPr lang="en-US" sz="1200" dirty="0">
                <a:solidFill>
                  <a:schemeClr val="dk1"/>
                </a:solidFill>
                <a:ea typeface="Calibri"/>
                <a:sym typeface="Calibri"/>
              </a:rPr>
              <a:t>all of the tools and components that developers need to move fast and build awesome </a:t>
            </a:r>
            <a:r>
              <a:rPr lang="en-US" sz="1200" dirty="0" smtClean="0">
                <a:solidFill>
                  <a:schemeClr val="dk1"/>
                </a:solidFill>
                <a:ea typeface="Calibri"/>
                <a:sym typeface="Calibri"/>
              </a:rPr>
              <a:t>applications. </a:t>
            </a:r>
            <a:endParaRPr lang="en-US" sz="1200" dirty="0" smtClean="0"/>
          </a:p>
        </p:txBody>
      </p:sp>
      <p:sp>
        <p:nvSpPr>
          <p:cNvPr id="8" name="Rectangle 7"/>
          <p:cNvSpPr/>
          <p:nvPr/>
        </p:nvSpPr>
        <p:spPr>
          <a:xfrm>
            <a:off x="7041046" y="4069782"/>
            <a:ext cx="1767674" cy="830997"/>
          </a:xfrm>
          <a:prstGeom prst="rect">
            <a:avLst/>
          </a:prstGeom>
        </p:spPr>
        <p:txBody>
          <a:bodyPr wrap="square">
            <a:spAutoFit/>
          </a:bodyPr>
          <a:lstStyle/>
          <a:p>
            <a:pPr defTabSz="914400">
              <a:buSzPct val="25000"/>
            </a:pPr>
            <a:r>
              <a:rPr lang="en-US" sz="1200" b="1" dirty="0" smtClean="0">
                <a:solidFill>
                  <a:schemeClr val="dk1"/>
                </a:solidFill>
                <a:latin typeface="Arial"/>
                <a:ea typeface="Verdana"/>
                <a:cs typeface="Arial"/>
                <a:sym typeface="Verdana"/>
              </a:rPr>
              <a:t>Send any feedback and deck customizations to </a:t>
            </a:r>
            <a:r>
              <a:rPr lang="en-US" sz="1200" b="1" dirty="0" smtClean="0">
                <a:solidFill>
                  <a:schemeClr val="dk1"/>
                </a:solidFill>
                <a:latin typeface="Arial"/>
                <a:ea typeface="Verdana"/>
                <a:cs typeface="Arial"/>
                <a:sym typeface="Verdana"/>
                <a:hlinkClick r:id="rId2"/>
              </a:rPr>
              <a:t>syo@pivotal.io</a:t>
            </a:r>
            <a:endParaRPr lang="en-US" sz="1200" b="1" dirty="0">
              <a:solidFill>
                <a:schemeClr val="dk1"/>
              </a:solidFill>
              <a:latin typeface="Arial"/>
              <a:ea typeface="Verdana"/>
              <a:cs typeface="Arial"/>
              <a:sym typeface="Verdana"/>
            </a:endParaRPr>
          </a:p>
        </p:txBody>
      </p:sp>
      <p:grpSp>
        <p:nvGrpSpPr>
          <p:cNvPr id="12" name="Group 1023"/>
          <p:cNvGrpSpPr/>
          <p:nvPr/>
        </p:nvGrpSpPr>
        <p:grpSpPr>
          <a:xfrm rot="20725349">
            <a:off x="3445026" y="637674"/>
            <a:ext cx="2943365" cy="1148413"/>
            <a:chOff x="0" y="-153357"/>
            <a:chExt cx="3302961" cy="1491074"/>
          </a:xfrm>
        </p:grpSpPr>
        <p:sp>
          <p:nvSpPr>
            <p:cNvPr id="13" name="Shape 1022"/>
            <p:cNvSpPr/>
            <p:nvPr/>
          </p:nvSpPr>
          <p:spPr>
            <a:xfrm>
              <a:off x="0" y="0"/>
              <a:ext cx="2904825" cy="1131858"/>
            </a:xfrm>
            <a:prstGeom prst="roundRect">
              <a:avLst>
                <a:gd name="adj" fmla="val 15000"/>
              </a:avLst>
            </a:prstGeom>
            <a:solidFill>
              <a:srgbClr val="FFFFFF">
                <a:alpha val="77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5100">
                  <a:solidFill>
                    <a:srgbClr val="C82506"/>
                  </a:solidFill>
                  <a:uFillTx/>
                  <a:latin typeface="+mn-lt"/>
                  <a:ea typeface="+mn-ea"/>
                  <a:cs typeface="+mn-cs"/>
                  <a:sym typeface="Helvetica"/>
                </a:defRPr>
              </a:lvl1pPr>
            </a:lstStyle>
            <a:p>
              <a:pPr lvl="0">
                <a:defRPr sz="1800">
                  <a:solidFill>
                    <a:srgbClr val="000000"/>
                  </a:solidFill>
                </a:defRPr>
              </a:pPr>
              <a:r>
                <a:rPr lang="en-US" sz="2400" dirty="0" smtClean="0">
                  <a:solidFill>
                    <a:srgbClr val="C82506"/>
                  </a:solidFill>
                </a:rPr>
                <a:t>Review in progress</a:t>
              </a:r>
              <a:endParaRPr sz="2400" dirty="0">
                <a:solidFill>
                  <a:srgbClr val="C82506"/>
                </a:solidFill>
              </a:endParaRPr>
            </a:p>
          </p:txBody>
        </p:sp>
        <p:pic>
          <p:nvPicPr>
            <p:cNvPr id="14" name="Picture 13"/>
            <p:cNvPicPr/>
            <p:nvPr/>
          </p:nvPicPr>
          <p:blipFill>
            <a:blip r:embed="rId3">
              <a:extLst/>
            </a:blip>
            <a:stretch>
              <a:fillRect/>
            </a:stretch>
          </p:blipFill>
          <p:spPr>
            <a:xfrm>
              <a:off x="38926" y="-153357"/>
              <a:ext cx="3264035" cy="1491074"/>
            </a:xfrm>
            <a:prstGeom prst="rect">
              <a:avLst/>
            </a:prstGeom>
            <a:effectLst/>
          </p:spPr>
        </p:pic>
      </p:grpSp>
    </p:spTree>
    <p:extLst>
      <p:ext uri="{BB962C8B-B14F-4D97-AF65-F5344CB8AC3E}">
        <p14:creationId xmlns:p14="http://schemas.microsoft.com/office/powerpoint/2010/main" val="20587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178144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2235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559761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833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00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6152386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0870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22106"/>
            <a:ext cx="8132242" cy="5021393"/>
          </a:xfrm>
          <a:prstGeom prst="rect">
            <a:avLst/>
          </a:prstGeom>
        </p:spPr>
      </p:pic>
      <p:cxnSp>
        <p:nvCxnSpPr>
          <p:cNvPr id="8" name="Straight Arrow Connector 7"/>
          <p:cNvCxnSpPr/>
          <p:nvPr/>
        </p:nvCxnSpPr>
        <p:spPr>
          <a:xfrm flipH="1" flipV="1">
            <a:off x="6078533" y="641204"/>
            <a:ext cx="826088" cy="702857"/>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339480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4981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6" y="867583"/>
            <a:ext cx="7626517" cy="3858613"/>
          </a:xfrm>
          <a:prstGeom prst="rect">
            <a:avLst/>
          </a:prstGeom>
        </p:spPr>
      </p:pic>
    </p:spTree>
    <p:extLst>
      <p:ext uri="{BB962C8B-B14F-4D97-AF65-F5344CB8AC3E}">
        <p14:creationId xmlns:p14="http://schemas.microsoft.com/office/powerpoint/2010/main" val="24095423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6006405" cy="11986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PCF Services Overview</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3455" y="2936424"/>
            <a:ext cx="7897090" cy="907941"/>
          </a:xfrm>
          <a:prstGeom prst="rect">
            <a:avLst/>
          </a:prstGeom>
          <a:noFill/>
        </p:spPr>
        <p:txBody>
          <a:bodyPr wrap="square" rtlCol="0">
            <a:spAutoFit/>
          </a:bodyPr>
          <a:lstStyle/>
          <a:p>
            <a:pPr>
              <a:spcAft>
                <a:spcPts val="300"/>
              </a:spcAft>
            </a:pPr>
            <a:r>
              <a:rPr lang="en-US" sz="1600" dirty="0">
                <a:solidFill>
                  <a:srgbClr val="FFFFFF"/>
                </a:solidFill>
                <a:cs typeface="Arial"/>
              </a:rPr>
              <a:t>Name</a:t>
            </a:r>
          </a:p>
          <a:p>
            <a:pPr>
              <a:spcAft>
                <a:spcPts val="300"/>
              </a:spcAft>
            </a:pPr>
            <a:r>
              <a:rPr lang="en-US" sz="1600" dirty="0">
                <a:solidFill>
                  <a:srgbClr val="FFFFFF"/>
                </a:solidFill>
                <a:cs typeface="Arial"/>
              </a:rPr>
              <a:t>Title</a:t>
            </a:r>
          </a:p>
          <a:p>
            <a:pPr>
              <a:spcAft>
                <a:spcPts val="300"/>
              </a:spcAft>
            </a:pPr>
            <a:r>
              <a:rPr lang="en-US" sz="1600" dirty="0">
                <a:solidFill>
                  <a:srgbClr val="FFFFFF"/>
                </a:solidFill>
                <a:cs typeface="Arial"/>
              </a:rPr>
              <a:t>Contact info</a:t>
            </a: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3" y="312352"/>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0" y="4888250"/>
            <a:ext cx="616849" cy="255249"/>
          </a:xfrm>
          <a:prstGeom prst="rect">
            <a:avLst/>
          </a:prstGeom>
          <a:noFill/>
          <a:ln>
            <a:noFill/>
          </a:ln>
        </p:spPr>
      </p:pic>
      <p:cxnSp>
        <p:nvCxnSpPr>
          <p:cNvPr id="6" name="Shape 307"/>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097194"/>
            <a:ext cx="1841500" cy="355600"/>
          </a:xfrm>
          <a:prstGeom prst="rect">
            <a:avLst/>
          </a:prstGeom>
        </p:spPr>
      </p:pic>
      <p:sp>
        <p:nvSpPr>
          <p:cNvPr id="10" name="Rounded Rectangle 9"/>
          <p:cNvSpPr/>
          <p:nvPr/>
        </p:nvSpPr>
        <p:spPr>
          <a:xfrm>
            <a:off x="4130719"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241654"/>
            <a:ext cx="1956768" cy="50315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3392227"/>
            <a:ext cx="1956768" cy="72888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4320306"/>
            <a:ext cx="1790700" cy="508000"/>
          </a:xfrm>
          <a:prstGeom prst="rect">
            <a:avLst/>
          </a:prstGeom>
        </p:spPr>
      </p:pic>
      <p:pic>
        <p:nvPicPr>
          <p:cNvPr id="14" name="Picture 13"/>
          <p:cNvPicPr>
            <a:picLocks noChangeAspect="1"/>
          </p:cNvPicPr>
          <p:nvPr/>
        </p:nvPicPr>
        <p:blipFill>
          <a:blip r:embed="rId5"/>
          <a:stretch>
            <a:fillRect/>
          </a:stretch>
        </p:blipFill>
        <p:spPr>
          <a:xfrm>
            <a:off x="6294831" y="963954"/>
            <a:ext cx="762000" cy="647700"/>
          </a:xfrm>
          <a:prstGeom prst="rect">
            <a:avLst/>
          </a:prstGeom>
        </p:spPr>
      </p:pic>
      <p:pic>
        <p:nvPicPr>
          <p:cNvPr id="15" name="Picture 14"/>
          <p:cNvPicPr>
            <a:picLocks noChangeAspect="1"/>
          </p:cNvPicPr>
          <p:nvPr/>
        </p:nvPicPr>
        <p:blipFill>
          <a:blip r:embed="rId6"/>
          <a:stretch>
            <a:fillRect/>
          </a:stretch>
        </p:blipFill>
        <p:spPr>
          <a:xfrm>
            <a:off x="104744" y="977046"/>
            <a:ext cx="1047460" cy="562321"/>
          </a:xfrm>
          <a:prstGeom prst="rect">
            <a:avLst/>
          </a:prstGeom>
        </p:spPr>
      </p:pic>
      <p:cxnSp>
        <p:nvCxnSpPr>
          <p:cNvPr id="16" name="Straight Arrow Connector 15"/>
          <p:cNvCxnSpPr>
            <a:stCxn id="10" idx="2"/>
            <a:endCxn id="11" idx="0"/>
          </p:cNvCxnSpPr>
          <p:nvPr/>
        </p:nvCxnSpPr>
        <p:spPr>
          <a:xfrm flipH="1">
            <a:off x="3725633" y="1611654"/>
            <a:ext cx="1383470"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1611654"/>
            <a:ext cx="1444894"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2744813"/>
            <a:ext cx="0" cy="647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043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517"/>
          <p:cNvSpPr>
            <a:spLocks noGrp="1"/>
          </p:cNvSpPr>
          <p:nvPr>
            <p:ph type="body" idx="4294967295"/>
          </p:nvPr>
        </p:nvSpPr>
        <p:spPr>
          <a:xfrm>
            <a:off x="442914" y="1047750"/>
            <a:ext cx="5348286" cy="3429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3943350"/>
            <a:ext cx="7696200" cy="5334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183497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Tree>
    <p:extLst>
      <p:ext uri="{BB962C8B-B14F-4D97-AF65-F5344CB8AC3E}">
        <p14:creationId xmlns:p14="http://schemas.microsoft.com/office/powerpoint/2010/main" val="10527655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748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97"/>
          <p:cNvSpPr txBox="1">
            <a:spLocks/>
          </p:cNvSpPr>
          <p:nvPr/>
        </p:nvSpPr>
        <p:spPr>
          <a:xfrm>
            <a:off x="407989" y="1674283"/>
            <a:ext cx="8328022" cy="1354217"/>
          </a:xfrm>
          <a:prstGeom prst="rect">
            <a:avLst/>
          </a:prstGeom>
          <a:noFill/>
          <a:ln>
            <a:noFill/>
          </a:ln>
          <a:effectLst>
            <a:reflection stA="50000" endPos="75000" dist="12700" dir="5400000" sy="-100000" algn="bl" rotWithShape="0"/>
          </a:effectLst>
        </p:spPr>
        <p:txBody>
          <a:bodyPr vert="horz" lIns="0" tIns="0" rIns="0" bIns="0" rtlCol="0" anchor="b" anchorCtr="0">
            <a:noAutofit/>
          </a:bodyPr>
          <a:lstStyle>
            <a:lvl1pPr algn="ctr" defTabSz="457200" rtl="0" eaLnBrk="1" latinLnBrk="0" hangingPunct="1">
              <a:spcBef>
                <a:spcPct val="0"/>
              </a:spcBef>
              <a:buNone/>
              <a:defRPr sz="1800" b="1" kern="1200" baseline="0">
                <a:solidFill>
                  <a:schemeClr val="accent1"/>
                </a:solidFill>
                <a:latin typeface="+mj-lt"/>
                <a:ea typeface="+mj-ea"/>
                <a:cs typeface="+mj-cs"/>
              </a:defRPr>
            </a:lvl1pPr>
          </a:lstStyle>
          <a:p>
            <a:pPr algn="l">
              <a:lnSpc>
                <a:spcPct val="90000"/>
              </a:lnSpc>
              <a:spcBef>
                <a:spcPts val="0"/>
              </a:spcBef>
              <a:buClr>
                <a:schemeClr val="dk2"/>
              </a:buClr>
              <a:buSzPct val="25000"/>
              <a:buFont typeface="Arial"/>
              <a:buNone/>
            </a:pPr>
            <a:r>
              <a:rPr lang="en-US" sz="9600" b="0" dirty="0" smtClean="0">
                <a:latin typeface="Arial"/>
                <a:ea typeface="Arial"/>
                <a:cs typeface="Arial"/>
                <a:sym typeface="Arial"/>
              </a:rPr>
              <a:t>Slide Appendix</a:t>
            </a:r>
            <a:endParaRPr lang="en-US" sz="9600" b="0" dirty="0">
              <a:latin typeface="Arial"/>
              <a:ea typeface="Arial"/>
              <a:cs typeface="Arial"/>
              <a:sym typeface="Arial"/>
            </a:endParaRPr>
          </a:p>
        </p:txBody>
      </p:sp>
    </p:spTree>
    <p:extLst>
      <p:ext uri="{BB962C8B-B14F-4D97-AF65-F5344CB8AC3E}">
        <p14:creationId xmlns:p14="http://schemas.microsoft.com/office/powerpoint/2010/main" val="31015038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sz="2400" dirty="0"/>
          </a:p>
        </p:txBody>
      </p:sp>
      <p:sp>
        <p:nvSpPr>
          <p:cNvPr id="4" name="Shape 196"/>
          <p:cNvSpPr txBox="1">
            <a:spLocks noGrp="1"/>
          </p:cNvSpPr>
          <p:nvPr>
            <p:ph type="body" sz="quarter" idx="4294967295"/>
          </p:nvPr>
        </p:nvSpPr>
        <p:spPr>
          <a:xfrm>
            <a:off x="431800" y="928028"/>
            <a:ext cx="8551408" cy="3848609"/>
          </a:xfrm>
          <a:prstGeom prst="rect">
            <a:avLst/>
          </a:prstGeom>
        </p:spPr>
        <p:txBody>
          <a:bodyPr>
            <a:normAutofit/>
          </a:bodyPr>
          <a:lstStyle/>
          <a:p>
            <a:pPr marL="514350" lvl="0" indent="-514350">
              <a:buClr>
                <a:srgbClr val="008774"/>
              </a:buClr>
              <a:buFont typeface="+mj-lt"/>
              <a:buAutoNum type="arabicPeriod"/>
            </a:pPr>
            <a:r>
              <a:rPr lang="en-US" sz="2800" dirty="0" smtClean="0">
                <a:solidFill>
                  <a:schemeClr val="bg1"/>
                </a:solidFill>
                <a:sym typeface="Arial"/>
              </a:rPr>
              <a:t>Overview</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514350" lvl="0" indent="-514350">
              <a:buClr>
                <a:srgbClr val="008774"/>
              </a:buClr>
              <a:buFont typeface="+mj-lt"/>
              <a:buAutoNum type="arabicPeriod"/>
            </a:pPr>
            <a:r>
              <a:rPr lang="en-US" sz="2800" dirty="0" smtClean="0">
                <a:solidFill>
                  <a:schemeClr val="bg1"/>
                </a:solidFill>
                <a:sym typeface="Arial"/>
              </a:rPr>
              <a:t>Q&amp;A</a:t>
            </a:r>
          </a:p>
          <a:p>
            <a:pPr marL="514350" lvl="0" indent="-514350">
              <a:buClr>
                <a:srgbClr val="008774"/>
              </a:buClr>
              <a:buFont typeface="+mj-lt"/>
              <a:buAutoNum type="arabicPeriod"/>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8118648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8072527" cy="585514"/>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2" y="1730929"/>
            <a:ext cx="6794089" cy="2605215"/>
          </a:xfrm>
          <a:prstGeom prst="rect">
            <a:avLst/>
          </a:prstGeom>
          <a:noFill/>
          <a:ln>
            <a:noFill/>
          </a:ln>
        </p:spPr>
      </p:pic>
      <p:sp>
        <p:nvSpPr>
          <p:cNvPr id="2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361907"/>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361907"/>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2072057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Enter Cloud Native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Text Placeholder 2"/>
          <p:cNvSpPr txBox="1">
            <a:spLocks/>
          </p:cNvSpPr>
          <p:nvPr/>
        </p:nvSpPr>
        <p:spPr>
          <a:xfrm>
            <a:off x="366715" y="1074738"/>
            <a:ext cx="4225606" cy="3382962"/>
          </a:xfrm>
          <a:prstGeom prst="rect">
            <a:avLst/>
          </a:prstGeom>
        </p:spPr>
        <p:txBody>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2"/>
              </a:buClr>
            </a:pPr>
            <a:r>
              <a:rPr lang="en-US" sz="2400" dirty="0" smtClean="0"/>
              <a:t>Distributed</a:t>
            </a:r>
          </a:p>
          <a:p>
            <a:pPr>
              <a:buClr>
                <a:schemeClr val="bg2"/>
              </a:buClr>
            </a:pPr>
            <a:r>
              <a:rPr lang="en-US" sz="2400" dirty="0" smtClean="0"/>
              <a:t>Scalable</a:t>
            </a:r>
          </a:p>
          <a:p>
            <a:pPr>
              <a:buClr>
                <a:schemeClr val="bg2"/>
              </a:buClr>
            </a:pPr>
            <a:r>
              <a:rPr lang="en-US" sz="2400" dirty="0" smtClean="0"/>
              <a:t>Automated</a:t>
            </a:r>
          </a:p>
          <a:p>
            <a:pPr>
              <a:buClr>
                <a:schemeClr val="bg2"/>
              </a:buClr>
            </a:pPr>
            <a:r>
              <a:rPr lang="en-US" sz="2400" dirty="0" smtClean="0"/>
              <a:t>Replaceable</a:t>
            </a:r>
          </a:p>
          <a:p>
            <a:pPr>
              <a:buClr>
                <a:schemeClr val="bg2"/>
              </a:buClr>
            </a:pPr>
            <a:r>
              <a:rPr lang="en-US" sz="2400" dirty="0" smtClean="0"/>
              <a:t>Anti-fragile</a:t>
            </a:r>
          </a:p>
          <a:p>
            <a:pPr>
              <a:buClr>
                <a:schemeClr val="bg2"/>
              </a:buClr>
            </a:pPr>
            <a:r>
              <a:rPr lang="en-US" sz="2400" dirty="0" smtClean="0"/>
              <a:t>Iterative evolution of solution</a:t>
            </a:r>
            <a:endParaRPr lang="en-US" sz="2400" dirty="0"/>
          </a:p>
        </p:txBody>
      </p:sp>
      <p:sp>
        <p:nvSpPr>
          <p:cNvPr id="7" name="Title 1"/>
          <p:cNvSpPr txBox="1">
            <a:spLocks/>
          </p:cNvSpPr>
          <p:nvPr/>
        </p:nvSpPr>
        <p:spPr>
          <a:xfrm>
            <a:off x="366712" y="4145600"/>
            <a:ext cx="5849604" cy="4605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2400" b="1" i="1" dirty="0" smtClean="0">
                <a:solidFill>
                  <a:srgbClr val="FF6600"/>
                </a:solidFill>
              </a:rPr>
              <a:t>Optimized for Speed</a:t>
            </a:r>
            <a:endParaRPr lang="en-US" sz="2400" b="1" i="1" dirty="0">
              <a:solidFill>
                <a:srgbClr val="FF6600"/>
              </a:solidFill>
            </a:endParaRPr>
          </a:p>
        </p:txBody>
      </p:sp>
      <p:grpSp>
        <p:nvGrpSpPr>
          <p:cNvPr id="8" name="Group 7"/>
          <p:cNvGrpSpPr/>
          <p:nvPr/>
        </p:nvGrpSpPr>
        <p:grpSpPr>
          <a:xfrm>
            <a:off x="4887508" y="962333"/>
            <a:ext cx="3714410" cy="3643767"/>
            <a:chOff x="2129859" y="302101"/>
            <a:chExt cx="4859988" cy="4685325"/>
          </a:xfrm>
        </p:grpSpPr>
        <p:pic>
          <p:nvPicPr>
            <p:cNvPr id="9" name="Picture 8"/>
            <p:cNvPicPr>
              <a:picLocks noChangeAspect="1"/>
            </p:cNvPicPr>
            <p:nvPr/>
          </p:nvPicPr>
          <p:blipFill>
            <a:blip r:embed="rId4"/>
            <a:stretch>
              <a:fillRect/>
            </a:stretch>
          </p:blipFill>
          <p:spPr>
            <a:xfrm>
              <a:off x="2129859" y="302101"/>
              <a:ext cx="4859987" cy="4685325"/>
            </a:xfrm>
            <a:prstGeom prst="rect">
              <a:avLst/>
            </a:prstGeom>
          </p:spPr>
        </p:pic>
        <p:pic>
          <p:nvPicPr>
            <p:cNvPr id="11" name="Picture 10"/>
            <p:cNvPicPr>
              <a:picLocks noChangeAspect="1"/>
            </p:cNvPicPr>
            <p:nvPr/>
          </p:nvPicPr>
          <p:blipFill>
            <a:blip r:embed="rId5">
              <a:alphaModFix amt="82000"/>
            </a:blip>
            <a:stretch>
              <a:fillRect/>
            </a:stretch>
          </p:blipFill>
          <p:spPr>
            <a:xfrm>
              <a:off x="2129859" y="2198543"/>
              <a:ext cx="4859987" cy="906387"/>
            </a:xfrm>
            <a:prstGeom prst="rect">
              <a:avLst/>
            </a:prstGeom>
          </p:spPr>
        </p:pic>
        <p:sp>
          <p:nvSpPr>
            <p:cNvPr id="12" name="Rectangle 11"/>
            <p:cNvSpPr/>
            <p:nvPr/>
          </p:nvSpPr>
          <p:spPr>
            <a:xfrm>
              <a:off x="2129860" y="2336431"/>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a:t>
              </a:r>
              <a:endParaRPr kumimoji="0" lang="en-US" sz="3000" b="1"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3191982" y="831753"/>
              <a:ext cx="1088229"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DevOps</a:t>
              </a:r>
              <a:endParaRPr kumimoji="0" lang="en-US" sz="1400"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4624405" y="722737"/>
              <a:ext cx="1499777" cy="6727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Delivery</a:t>
              </a:r>
              <a:endParaRPr kumimoji="0" lang="en-US" sz="1400" b="0" i="0" u="none" strike="noStrike" kern="0" cap="none" spc="0" normalizeH="0" baseline="0" noProof="0" dirty="0">
                <a:ln>
                  <a:noFill/>
                </a:ln>
                <a:solidFill>
                  <a:sysClr val="window" lastClr="FFFFFF"/>
                </a:solidFill>
                <a:effectLst/>
                <a:uLnTx/>
                <a:uFillTx/>
              </a:endParaRPr>
            </a:p>
          </p:txBody>
        </p:sp>
        <p:sp>
          <p:nvSpPr>
            <p:cNvPr id="15" name="Rectangle 14"/>
            <p:cNvSpPr/>
            <p:nvPr/>
          </p:nvSpPr>
          <p:spPr>
            <a:xfrm>
              <a:off x="4621801" y="4021529"/>
              <a:ext cx="144082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Containers</a:t>
              </a:r>
              <a:endParaRPr kumimoji="0" lang="en-US" sz="1400" b="0" i="0" u="none" strike="noStrike" kern="0" cap="none" spc="0" normalizeH="0" baseline="0" noProof="0" dirty="0">
                <a:ln>
                  <a:noFill/>
                </a:ln>
                <a:solidFill>
                  <a:sysClr val="window" lastClr="FFFFFF"/>
                </a:solidFill>
                <a:effectLst/>
                <a:uLnTx/>
                <a:uFillTx/>
              </a:endParaRPr>
            </a:p>
          </p:txBody>
        </p:sp>
        <p:sp>
          <p:nvSpPr>
            <p:cNvPr id="16" name="Rectangle 15"/>
            <p:cNvSpPr/>
            <p:nvPr/>
          </p:nvSpPr>
          <p:spPr>
            <a:xfrm>
              <a:off x="2789813" y="4021529"/>
              <a:ext cx="183608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Micro services</a:t>
              </a:r>
              <a:endParaRPr kumimoji="0" lang="en-US" sz="1400" b="0" i="0" u="none" strike="noStrike" kern="0" cap="none" spc="0" normalizeH="0" baseline="0" noProof="0" dirty="0">
                <a:ln>
                  <a:noFill/>
                </a:ln>
                <a:solidFill>
                  <a:sysClr val="window" lastClr="FFFFFF"/>
                </a:solidFill>
                <a:effectLst/>
                <a:uLnTx/>
                <a:uFillTx/>
              </a:endParaRPr>
            </a:p>
          </p:txBody>
        </p:sp>
        <p:pic>
          <p:nvPicPr>
            <p:cNvPr id="17" name="Picture 16"/>
            <p:cNvPicPr>
              <a:picLocks noChangeAspect="1"/>
            </p:cNvPicPr>
            <p:nvPr/>
          </p:nvPicPr>
          <p:blipFill>
            <a:blip r:embed="rId6"/>
            <a:stretch>
              <a:fillRect/>
            </a:stretch>
          </p:blipFill>
          <p:spPr>
            <a:xfrm>
              <a:off x="4851061" y="3365884"/>
              <a:ext cx="1043278" cy="587647"/>
            </a:xfrm>
            <a:prstGeom prst="rect">
              <a:avLst/>
            </a:prstGeom>
          </p:spPr>
        </p:pic>
        <p:pic>
          <p:nvPicPr>
            <p:cNvPr id="18" name="Picture 17"/>
            <p:cNvPicPr>
              <a:picLocks noChangeAspect="1"/>
            </p:cNvPicPr>
            <p:nvPr/>
          </p:nvPicPr>
          <p:blipFill>
            <a:blip r:embed="rId7"/>
            <a:stretch>
              <a:fillRect/>
            </a:stretch>
          </p:blipFill>
          <p:spPr>
            <a:xfrm>
              <a:off x="5056532" y="1347590"/>
              <a:ext cx="710587" cy="678932"/>
            </a:xfrm>
            <a:prstGeom prst="rect">
              <a:avLst/>
            </a:prstGeom>
          </p:spPr>
        </p:pic>
        <p:pic>
          <p:nvPicPr>
            <p:cNvPr id="19" name="Picture 18"/>
            <p:cNvPicPr>
              <a:picLocks noChangeAspect="1"/>
            </p:cNvPicPr>
            <p:nvPr/>
          </p:nvPicPr>
          <p:blipFill>
            <a:blip r:embed="rId8"/>
            <a:stretch>
              <a:fillRect/>
            </a:stretch>
          </p:blipFill>
          <p:spPr>
            <a:xfrm>
              <a:off x="3135068" y="1422835"/>
              <a:ext cx="1123932" cy="547723"/>
            </a:xfrm>
            <a:prstGeom prst="rect">
              <a:avLst/>
            </a:prstGeom>
          </p:spPr>
        </p:pic>
        <p:pic>
          <p:nvPicPr>
            <p:cNvPr id="20" name="Picture 19"/>
            <p:cNvPicPr>
              <a:picLocks noChangeAspect="1"/>
            </p:cNvPicPr>
            <p:nvPr/>
          </p:nvPicPr>
          <p:blipFill>
            <a:blip r:embed="rId9"/>
            <a:stretch>
              <a:fillRect/>
            </a:stretch>
          </p:blipFill>
          <p:spPr>
            <a:xfrm>
              <a:off x="3207625" y="3328832"/>
              <a:ext cx="1011646" cy="652879"/>
            </a:xfrm>
            <a:prstGeom prst="rect">
              <a:avLst/>
            </a:prstGeom>
          </p:spPr>
        </p:pic>
      </p:grpSp>
    </p:spTree>
    <p:extLst>
      <p:ext uri="{BB962C8B-B14F-4D97-AF65-F5344CB8AC3E}">
        <p14:creationId xmlns:p14="http://schemas.microsoft.com/office/powerpoint/2010/main" val="1984622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5790993" cy="585514"/>
          </a:xfrm>
        </p:spPr>
        <p:txBody>
          <a:bodyPr/>
          <a:lstStyle/>
          <a:p>
            <a:pPr algn="l"/>
            <a:r>
              <a:rPr lang="en-US" sz="2400" dirty="0" smtClean="0">
                <a:solidFill>
                  <a:srgbClr val="F5F5F5"/>
                </a:solidFill>
              </a:rPr>
              <a:t>How do Service fit into that model?</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Freeform 16"/>
          <p:cNvSpPr>
            <a:spLocks/>
          </p:cNvSpPr>
          <p:nvPr/>
        </p:nvSpPr>
        <p:spPr bwMode="gray">
          <a:xfrm>
            <a:off x="3993663"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 name="Text Box 29"/>
          <p:cNvSpPr txBox="1">
            <a:spLocks noChangeArrowheads="1"/>
          </p:cNvSpPr>
          <p:nvPr/>
        </p:nvSpPr>
        <p:spPr bwMode="gray">
          <a:xfrm>
            <a:off x="4808482" y="3482137"/>
            <a:ext cx="136684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Spring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Cloud</a:t>
            </a: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8" name="Freeform 62"/>
          <p:cNvSpPr>
            <a:spLocks/>
          </p:cNvSpPr>
          <p:nvPr/>
        </p:nvSpPr>
        <p:spPr bwMode="gray">
          <a:xfrm flipH="1">
            <a:off x="2776885"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 name="Freeform 63"/>
          <p:cNvSpPr>
            <a:spLocks/>
          </p:cNvSpPr>
          <p:nvPr/>
        </p:nvSpPr>
        <p:spPr bwMode="gray">
          <a:xfrm flipV="1">
            <a:off x="3993663"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Freeform 64"/>
          <p:cNvSpPr>
            <a:spLocks/>
          </p:cNvSpPr>
          <p:nvPr/>
        </p:nvSpPr>
        <p:spPr bwMode="gray">
          <a:xfrm flipH="1" flipV="1">
            <a:off x="2763237"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2" name="Group 69"/>
          <p:cNvGrpSpPr>
            <a:grpSpLocks/>
          </p:cNvGrpSpPr>
          <p:nvPr/>
        </p:nvGrpSpPr>
        <p:grpSpPr bwMode="auto">
          <a:xfrm>
            <a:off x="2771174" y="1207151"/>
            <a:ext cx="3409145" cy="3473351"/>
            <a:chOff x="-199" y="1185"/>
            <a:chExt cx="2761" cy="2813"/>
          </a:xfrm>
        </p:grpSpPr>
        <p:sp>
          <p:nvSpPr>
            <p:cNvPr id="13" name="Freeform 65"/>
            <p:cNvSpPr>
              <a:spLocks/>
            </p:cNvSpPr>
            <p:nvPr/>
          </p:nvSpPr>
          <p:spPr bwMode="gray">
            <a:xfrm>
              <a:off x="791"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4" name="Freeform 66"/>
            <p:cNvSpPr>
              <a:spLocks/>
            </p:cNvSpPr>
            <p:nvPr/>
          </p:nvSpPr>
          <p:spPr bwMode="gray">
            <a:xfrm flipH="1">
              <a:off x="-199"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Freeform 67"/>
            <p:cNvSpPr>
              <a:spLocks/>
            </p:cNvSpPr>
            <p:nvPr/>
          </p:nvSpPr>
          <p:spPr bwMode="gray">
            <a:xfrm flipV="1">
              <a:off x="791"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Freeform 68"/>
            <p:cNvSpPr>
              <a:spLocks/>
            </p:cNvSpPr>
            <p:nvPr/>
          </p:nvSpPr>
          <p:spPr bwMode="gray">
            <a:xfrm flipH="1" flipV="1">
              <a:off x="-199"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7" name="Text Box 29"/>
          <p:cNvSpPr txBox="1">
            <a:spLocks noChangeArrowheads="1"/>
          </p:cNvSpPr>
          <p:nvPr/>
        </p:nvSpPr>
        <p:spPr bwMode="gray">
          <a:xfrm>
            <a:off x="2970538" y="1770733"/>
            <a:ext cx="1243393"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BDS</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8" name="Text Box 29"/>
          <p:cNvSpPr txBox="1">
            <a:spLocks noChangeArrowheads="1"/>
          </p:cNvSpPr>
          <p:nvPr/>
        </p:nvSpPr>
        <p:spPr bwMode="gray">
          <a:xfrm>
            <a:off x="4916972" y="1820116"/>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Pivotal</a:t>
            </a:r>
            <a:endParaRPr lang="en-US" dirty="0">
              <a:solidFill>
                <a:srgbClr val="FFFFFF"/>
              </a:solidFill>
              <a:uFillTx/>
            </a:endParaRP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Labs</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9" name="Text Box 29"/>
          <p:cNvSpPr txBox="1">
            <a:spLocks noChangeArrowheads="1"/>
          </p:cNvSpPr>
          <p:nvPr/>
        </p:nvSpPr>
        <p:spPr bwMode="gray">
          <a:xfrm>
            <a:off x="2970537" y="3565570"/>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PCF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Mobile</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20" name="Text Box 29"/>
          <p:cNvSpPr txBox="1">
            <a:spLocks noChangeArrowheads="1"/>
          </p:cNvSpPr>
          <p:nvPr/>
        </p:nvSpPr>
        <p:spPr bwMode="gray">
          <a:xfrm>
            <a:off x="3841980" y="2646247"/>
            <a:ext cx="1271775"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lang="en-US" sz="1400" kern="0" dirty="0" smtClean="0">
                <a:solidFill>
                  <a:srgbClr val="FFFFFF"/>
                </a:solidFill>
                <a:latin typeface="FreightSans Pro Medium"/>
                <a:cs typeface="FreightSans Pro Medium"/>
              </a:rPr>
              <a:t>Pivotal  Cloud Foundry</a:t>
            </a:r>
            <a:endParaRPr kumimoji="0" lang="en-US" sz="1400" i="0" u="none" strike="noStrike" kern="0" cap="none" spc="0" normalizeH="0" baseline="0" noProof="0" dirty="0" smtClean="0">
              <a:ln>
                <a:noFill/>
              </a:ln>
              <a:solidFill>
                <a:srgbClr val="FFFFFF"/>
              </a:solidFill>
              <a:effectLst/>
              <a:uLnTx/>
              <a:uFillTx/>
              <a:latin typeface="FreightSans Pro Medium"/>
              <a:cs typeface="FreightSans Pro Medium"/>
            </a:endParaRPr>
          </a:p>
        </p:txBody>
      </p:sp>
      <p:grpSp>
        <p:nvGrpSpPr>
          <p:cNvPr id="21" name="Group 20"/>
          <p:cNvGrpSpPr/>
          <p:nvPr/>
        </p:nvGrpSpPr>
        <p:grpSpPr>
          <a:xfrm>
            <a:off x="242738" y="1413714"/>
            <a:ext cx="8267805" cy="3172735"/>
            <a:chOff x="242738" y="1128594"/>
            <a:chExt cx="8267805" cy="3172735"/>
          </a:xfrm>
        </p:grpSpPr>
        <p:cxnSp>
          <p:nvCxnSpPr>
            <p:cNvPr id="22" name="Straight Connector 21"/>
            <p:cNvCxnSpPr>
              <a:endCxn id="19" idx="1"/>
            </p:cNvCxnSpPr>
            <p:nvPr/>
          </p:nvCxnSpPr>
          <p:spPr>
            <a:xfrm flipV="1">
              <a:off x="2009775" y="3925669"/>
              <a:ext cx="960762" cy="255454"/>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242738" y="3770678"/>
              <a:ext cx="232038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 </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Mobile Services</a:t>
              </a:r>
            </a:p>
          </p:txBody>
        </p:sp>
        <p:sp>
          <p:nvSpPr>
            <p:cNvPr id="24" name="TextBox 23"/>
            <p:cNvSpPr txBox="1"/>
            <p:nvPr/>
          </p:nvSpPr>
          <p:spPr>
            <a:xfrm>
              <a:off x="6376542" y="3839666"/>
              <a:ext cx="198975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lang="en-US" sz="1200" b="1" dirty="0" smtClean="0">
                  <a:solidFill>
                    <a:srgbClr val="008881"/>
                  </a:solidFill>
                </a:rPr>
                <a:t>Cloud Native </a:t>
              </a:r>
            </a:p>
            <a:p>
              <a:pPr algn="ctr" rtl="0" latinLnBrk="1" hangingPunct="0"/>
              <a:r>
                <a:rPr lang="en-US" sz="1200" b="1" dirty="0" smtClean="0">
                  <a:solidFill>
                    <a:srgbClr val="008881"/>
                  </a:solidFill>
                </a:rPr>
                <a:t>Application Framework</a:t>
              </a:r>
            </a:p>
          </p:txBody>
        </p:sp>
        <p:cxnSp>
          <p:nvCxnSpPr>
            <p:cNvPr id="25" name="Straight Connector 24"/>
            <p:cNvCxnSpPr/>
            <p:nvPr/>
          </p:nvCxnSpPr>
          <p:spPr>
            <a:xfrm>
              <a:off x="5948223" y="3662042"/>
              <a:ext cx="796813" cy="339468"/>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6" name="TextBox 25"/>
            <p:cNvSpPr txBox="1"/>
            <p:nvPr/>
          </p:nvSpPr>
          <p:spPr>
            <a:xfrm>
              <a:off x="6446978" y="1128594"/>
              <a:ext cx="206356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Professional Services  for Agile, CI/CD</a:t>
              </a:r>
            </a:p>
          </p:txBody>
        </p:sp>
        <p:cxnSp>
          <p:nvCxnSpPr>
            <p:cNvPr id="27" name="Straight Connector 26"/>
            <p:cNvCxnSpPr/>
            <p:nvPr/>
          </p:nvCxnSpPr>
          <p:spPr>
            <a:xfrm flipV="1">
              <a:off x="5957625" y="1493861"/>
              <a:ext cx="787411" cy="48839"/>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TextBox 27"/>
            <p:cNvSpPr txBox="1"/>
            <p:nvPr/>
          </p:nvSpPr>
          <p:spPr>
            <a:xfrm>
              <a:off x="848293" y="1347686"/>
              <a:ext cx="156370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Data Services</a:t>
              </a:r>
            </a:p>
          </p:txBody>
        </p:sp>
        <p:cxnSp>
          <p:nvCxnSpPr>
            <p:cNvPr id="29" name="Straight Connector 28"/>
            <p:cNvCxnSpPr/>
            <p:nvPr/>
          </p:nvCxnSpPr>
          <p:spPr>
            <a:xfrm>
              <a:off x="2245360" y="1554480"/>
              <a:ext cx="725178" cy="41175"/>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04142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376314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3750094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568423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Pivotal_Dark_Template.potx</Template>
  <TotalTime>16553</TotalTime>
  <Words>1138</Words>
  <Application>Microsoft Macintosh PowerPoint</Application>
  <PresentationFormat>On-screen Show (16:9)</PresentationFormat>
  <Paragraphs>242</Paragraphs>
  <Slides>24</Slides>
  <Notes>18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Pivotal_Dark_Template</vt:lpstr>
      <vt:lpstr>PowerPoint Presentation</vt:lpstr>
      <vt:lpstr>PowerPoint Presentation</vt:lpstr>
      <vt:lpstr>AGENDA</vt:lpstr>
      <vt:lpstr>Productivity: Developer spend too much time waiting</vt:lpstr>
      <vt:lpstr>Enter Cloud Native</vt:lpstr>
      <vt:lpstr>How do Service fit into that model?</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Q&amp;A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Sani Chabi Yo</cp:lastModifiedBy>
  <cp:revision>520</cp:revision>
  <dcterms:created xsi:type="dcterms:W3CDTF">2010-04-12T23:12:02Z</dcterms:created>
  <dcterms:modified xsi:type="dcterms:W3CDTF">2015-12-23T14:33:00Z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